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1" r:id="rId6"/>
    <p:sldId id="262" r:id="rId7"/>
    <p:sldId id="265" r:id="rId8"/>
    <p:sldId id="263" r:id="rId9"/>
    <p:sldId id="260" r:id="rId10"/>
    <p:sldId id="267" r:id="rId11"/>
    <p:sldId id="266" r:id="rId12"/>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228" autoAdjust="0"/>
    <p:restoredTop sz="94686" autoAdjust="0"/>
  </p:normalViewPr>
  <p:slideViewPr>
    <p:cSldViewPr>
      <p:cViewPr>
        <p:scale>
          <a:sx n="117" d="100"/>
          <a:sy n="117" d="100"/>
        </p:scale>
        <p:origin x="-89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364002BB-D059-459D-AB7A-0200DB7DD53E}"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9BDED48C-CEF6-4825-A221-FAAE18D98A98}"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6CF4DA15-B721-46EE-888C-CF9E79471138}" type="slidenum">
              <a:rPr lang="de-DE"/>
              <a:pPr>
                <a:defRPr/>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15113" y="1052513"/>
            <a:ext cx="2071687" cy="432117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95288" y="1052513"/>
            <a:ext cx="6067425" cy="432117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984361AC-7D5E-44AF-83A7-7C463E75EABD}"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9AE8DD06-DEA2-4D69-B8E4-FE7BA2F82650}"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0D43438-9C61-41F2-A94A-680716F4750D}" type="slidenum">
              <a:rPr lang="de-DE"/>
              <a:pPr>
                <a:defRPr/>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2F63B2EF-8A70-457A-BD60-B4B7572D12F3}"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2420938"/>
            <a:ext cx="4038600" cy="2952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2420938"/>
            <a:ext cx="4038600" cy="2952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064AF17D-5030-4E2B-9D5B-4ADA7C0CFEE1}"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F6A2398A-4A35-4A58-AC68-82E95F16BF63}"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93F9AD1A-A3BA-4367-B373-CBEF24435B8F}"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ACA85FC9-17B5-4ADC-8499-51856B1AFEFC}"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4E4CAE75-1883-474F-B131-88F8AD678C43}"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p:cNvPicPr>
            <a:picLocks noChangeAspect="1" noChangeArrowheads="1"/>
          </p:cNvPicPr>
          <p:nvPr/>
        </p:nvPicPr>
        <p:blipFill>
          <a:blip r:embed="rId14" cstate="print"/>
          <a:srcRect/>
          <a:stretch>
            <a:fillRect/>
          </a:stretch>
        </p:blipFill>
        <p:spPr bwMode="auto">
          <a:xfrm>
            <a:off x="323850" y="5516563"/>
            <a:ext cx="3551238" cy="754062"/>
          </a:xfrm>
          <a:prstGeom prst="rect">
            <a:avLst/>
          </a:prstGeom>
          <a:noFill/>
          <a:ln w="9525">
            <a:noFill/>
            <a:miter lim="800000"/>
            <a:headEnd/>
            <a:tailEnd/>
          </a:ln>
        </p:spPr>
      </p:pic>
      <p:sp>
        <p:nvSpPr>
          <p:cNvPr id="1027" name="Rectangle 2"/>
          <p:cNvSpPr>
            <a:spLocks noGrp="1" noChangeArrowheads="1"/>
          </p:cNvSpPr>
          <p:nvPr>
            <p:ph type="title"/>
          </p:nvPr>
        </p:nvSpPr>
        <p:spPr bwMode="auto">
          <a:xfrm>
            <a:off x="395288" y="1052513"/>
            <a:ext cx="8291512" cy="1081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8" name="Rectangle 3"/>
          <p:cNvSpPr>
            <a:spLocks noGrp="1" noChangeArrowheads="1"/>
          </p:cNvSpPr>
          <p:nvPr>
            <p:ph type="body" idx="1"/>
          </p:nvPr>
        </p:nvSpPr>
        <p:spPr bwMode="auto">
          <a:xfrm>
            <a:off x="457200" y="2420938"/>
            <a:ext cx="8229600" cy="2952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8196" name="Rectangle 4"/>
          <p:cNvSpPr>
            <a:spLocks noGrp="1" noChangeArrowheads="1"/>
          </p:cNvSpPr>
          <p:nvPr>
            <p:ph type="dt" sz="half" idx="2"/>
          </p:nvPr>
        </p:nvSpPr>
        <p:spPr bwMode="auto">
          <a:xfrm>
            <a:off x="611188" y="55895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de-DE"/>
          </a:p>
        </p:txBody>
      </p:sp>
      <p:sp>
        <p:nvSpPr>
          <p:cNvPr id="8197" name="Rectangle 5"/>
          <p:cNvSpPr>
            <a:spLocks noGrp="1" noChangeArrowheads="1"/>
          </p:cNvSpPr>
          <p:nvPr>
            <p:ph type="ftr" sz="quarter" idx="3"/>
          </p:nvPr>
        </p:nvSpPr>
        <p:spPr bwMode="auto">
          <a:xfrm>
            <a:off x="2987675" y="5589588"/>
            <a:ext cx="2895600" cy="3603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de-DE"/>
          </a:p>
        </p:txBody>
      </p:sp>
      <p:sp>
        <p:nvSpPr>
          <p:cNvPr id="8198" name="Rectangle 6"/>
          <p:cNvSpPr>
            <a:spLocks noGrp="1" noChangeArrowheads="1"/>
          </p:cNvSpPr>
          <p:nvPr>
            <p:ph type="sldNum" sz="quarter" idx="4"/>
          </p:nvPr>
        </p:nvSpPr>
        <p:spPr bwMode="auto">
          <a:xfrm>
            <a:off x="6156325" y="5589588"/>
            <a:ext cx="2133600" cy="484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59EBA19-F349-4B3F-A71C-5CED482A7F9F}" type="slidenum">
              <a:rPr lang="de-DE"/>
              <a:pPr>
                <a:defRPr/>
              </a:pPr>
              <a:t>‹Nr.›</a:t>
            </a:fld>
            <a:endParaRPr lang="de-DE"/>
          </a:p>
        </p:txBody>
      </p:sp>
      <p:sp>
        <p:nvSpPr>
          <p:cNvPr id="1032" name="Text Box 8"/>
          <p:cNvSpPr txBox="1">
            <a:spLocks noChangeArrowheads="1"/>
          </p:cNvSpPr>
          <p:nvPr/>
        </p:nvSpPr>
        <p:spPr bwMode="auto">
          <a:xfrm>
            <a:off x="2268538" y="0"/>
            <a:ext cx="36512" cy="360363"/>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endParaRPr lang="de-DE" smtClean="0"/>
          </a:p>
        </p:txBody>
      </p:sp>
      <p:sp>
        <p:nvSpPr>
          <p:cNvPr id="1033" name="Text Box 10"/>
          <p:cNvSpPr txBox="1">
            <a:spLocks noChangeArrowheads="1"/>
          </p:cNvSpPr>
          <p:nvPr/>
        </p:nvSpPr>
        <p:spPr bwMode="auto">
          <a:xfrm>
            <a:off x="250825" y="6453188"/>
            <a:ext cx="86423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de-DE" sz="800" smtClean="0">
                <a:solidFill>
                  <a:srgbClr val="949599"/>
                </a:solidFill>
                <a:latin typeface="MetaPlusBook-Roman" pitchFamily="2" charset="0"/>
              </a:rPr>
              <a:t>Büro Prof. Buchberger: Rosental 18, 44135 Dortmund, Telefon: +49(0)231 / 950 29 97, Telefax: +49(0)231 / 950 29 98, E-Mail: kanzlei@buchberger-rechtsanwaelte.de</a:t>
            </a:r>
          </a:p>
        </p:txBody>
      </p:sp>
      <p:sp>
        <p:nvSpPr>
          <p:cNvPr id="1034" name="Line 11"/>
          <p:cNvSpPr>
            <a:spLocks noChangeShapeType="1"/>
          </p:cNvSpPr>
          <p:nvPr/>
        </p:nvSpPr>
        <p:spPr bwMode="auto">
          <a:xfrm>
            <a:off x="323850" y="6308725"/>
            <a:ext cx="8496300" cy="0"/>
          </a:xfrm>
          <a:prstGeom prst="line">
            <a:avLst/>
          </a:prstGeom>
          <a:noFill/>
          <a:ln w="9525">
            <a:solidFill>
              <a:srgbClr val="005DA3"/>
            </a:solidFill>
            <a:round/>
            <a:headEnd/>
            <a:tailEnd/>
          </a:ln>
        </p:spPr>
        <p:txBody>
          <a:bodyPr/>
          <a:lstStyle/>
          <a:p>
            <a:endParaRPr lang="de-DE"/>
          </a:p>
        </p:txBody>
      </p:sp>
      <p:pic>
        <p:nvPicPr>
          <p:cNvPr id="1035" name="Picture 20"/>
          <p:cNvPicPr>
            <a:picLocks noChangeAspect="1" noChangeArrowheads="1"/>
          </p:cNvPicPr>
          <p:nvPr/>
        </p:nvPicPr>
        <p:blipFill>
          <a:blip r:embed="rId15" cstate="print"/>
          <a:srcRect/>
          <a:stretch>
            <a:fillRect/>
          </a:stretch>
        </p:blipFill>
        <p:spPr bwMode="auto">
          <a:xfrm>
            <a:off x="0" y="0"/>
            <a:ext cx="9144000" cy="8763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kicker.de/news/fussball/bundesliga/startseite/513070/artikel_Prince-Tagoe_Eine-fristlose-Kuendigung-und-die-Folgen.html"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bundesliga.de/media/native/dfl/ligastatut/neue_lo/lizenzordnung_spieler_los.pdf" TargetMode="External"/><Relationship Id="rId2" Type="http://schemas.openxmlformats.org/officeDocument/2006/relationships/hyperlink" Target="http://de.fifa.com/mm/document/affederation/administration/51/55/18/playersagents_de_32512.pd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bundesliga.de/media/native/dfl/ligastatut/neue_lo/lizenzordnung_spieler_los.pdf" TargetMode="External"/><Relationship Id="rId2" Type="http://schemas.openxmlformats.org/officeDocument/2006/relationships/hyperlink" Target="http://de.fifa.com/mm/document/affederation/administration/01/27/64/30/regulationsstatusandtransfer2010_d.pdf"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www.bundesliga.de/media/native/dfl/ligastatut/neue_lo/lizenzordnung_spieler_los.pdf"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kicker.de/news/fussball/bundesliga/vereine/artikel/509958"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de-DE" sz="2400" b="1" dirty="0" smtClean="0"/>
              <a:t>Der Sportler in Verein und Verband im Profifußball</a:t>
            </a:r>
            <a:br>
              <a:rPr lang="de-DE" sz="2400" b="1" dirty="0" smtClean="0"/>
            </a:br>
            <a:r>
              <a:rPr lang="de-DE" sz="2400" b="1" dirty="0" smtClean="0"/>
              <a:t/>
            </a:r>
            <a:br>
              <a:rPr lang="de-DE" sz="2400" b="1" dirty="0" smtClean="0"/>
            </a:br>
            <a:r>
              <a:rPr lang="de-DE" sz="1800" b="1" dirty="0" smtClean="0"/>
              <a:t>Rechtlicher Rahmen – Anforderungen an die Vertragsgestaltung</a:t>
            </a:r>
            <a:endParaRPr lang="de-DE" b="1" dirty="0" smtClean="0"/>
          </a:p>
        </p:txBody>
      </p:sp>
      <p:sp>
        <p:nvSpPr>
          <p:cNvPr id="2051" name="Rectangle 3"/>
          <p:cNvSpPr>
            <a:spLocks noGrp="1" noChangeArrowheads="1"/>
          </p:cNvSpPr>
          <p:nvPr>
            <p:ph type="subTitle" idx="1"/>
          </p:nvPr>
        </p:nvSpPr>
        <p:spPr>
          <a:xfrm>
            <a:off x="1403648" y="3861048"/>
            <a:ext cx="6400800" cy="406896"/>
          </a:xfrm>
        </p:spPr>
        <p:txBody>
          <a:bodyPr/>
          <a:lstStyle/>
          <a:p>
            <a:pPr eaLnBrk="1" hangingPunct="1"/>
            <a:r>
              <a:rPr lang="de-DE" sz="2000" dirty="0" smtClean="0"/>
              <a:t>von Rechtsanwalt Prof. Dr. Markus Buchberger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b="1" dirty="0" smtClean="0"/>
              <a:t>Beispiel: fristlose Kündigung</a:t>
            </a:r>
            <a:br>
              <a:rPr lang="de-DE" sz="1800" b="1" dirty="0" smtClean="0"/>
            </a:br>
            <a:r>
              <a:rPr lang="de-DE" sz="1800" b="1" dirty="0" smtClean="0"/>
              <a:t>Prince </a:t>
            </a:r>
            <a:r>
              <a:rPr lang="de-DE" sz="1800" b="1" dirty="0" err="1" smtClean="0"/>
              <a:t>Tagoe</a:t>
            </a:r>
            <a:r>
              <a:rPr lang="de-DE" sz="1800" b="1" dirty="0" smtClean="0"/>
              <a:t> – TSG 1899 </a:t>
            </a:r>
            <a:r>
              <a:rPr lang="de-DE" sz="1800" b="1" dirty="0" err="1" smtClean="0"/>
              <a:t>Hoffenheim</a:t>
            </a:r>
            <a:endParaRPr lang="de-DE" sz="1800" dirty="0"/>
          </a:p>
        </p:txBody>
      </p:sp>
      <p:sp>
        <p:nvSpPr>
          <p:cNvPr id="3" name="Inhaltsplatzhalter 2"/>
          <p:cNvSpPr>
            <a:spLocks noGrp="1"/>
          </p:cNvSpPr>
          <p:nvPr>
            <p:ph idx="1"/>
          </p:nvPr>
        </p:nvSpPr>
        <p:spPr>
          <a:xfrm>
            <a:off x="457200" y="1988840"/>
            <a:ext cx="8229600" cy="3384848"/>
          </a:xfrm>
        </p:spPr>
        <p:txBody>
          <a:bodyPr/>
          <a:lstStyle/>
          <a:p>
            <a:pPr>
              <a:buNone/>
            </a:pPr>
            <a:r>
              <a:rPr lang="de-DE" sz="1200" dirty="0" smtClean="0"/>
              <a:t>	</a:t>
            </a:r>
            <a:r>
              <a:rPr lang="de-DE" sz="1800" dirty="0" smtClean="0"/>
              <a:t>"Nach dem derzeitigen Stand der medizinischen Untersuchungen müssen wir leider davon ausgehen, dass Prince </a:t>
            </a:r>
            <a:r>
              <a:rPr lang="de-DE" sz="1800" dirty="0" err="1" smtClean="0"/>
              <a:t>Tagoe</a:t>
            </a:r>
            <a:r>
              <a:rPr lang="de-DE" sz="1800" dirty="0" smtClean="0"/>
              <a:t> die Spiellizenz entzogen wird", erklärte der Klub. </a:t>
            </a:r>
            <a:endParaRPr lang="de-DE" sz="1200" dirty="0" smtClean="0"/>
          </a:p>
          <a:p>
            <a:endParaRPr lang="de-DE" sz="1200" dirty="0" smtClean="0"/>
          </a:p>
          <a:p>
            <a:endParaRPr lang="de-DE" sz="1200" dirty="0" smtClean="0"/>
          </a:p>
          <a:p>
            <a:pPr>
              <a:buNone/>
            </a:pPr>
            <a:r>
              <a:rPr lang="de-DE" sz="1200" dirty="0" smtClean="0"/>
              <a:t>	Phase 3: </a:t>
            </a:r>
            <a:r>
              <a:rPr lang="de-DE" sz="1200" dirty="0" smtClean="0">
                <a:hlinkClick r:id="rId2"/>
              </a:rPr>
              <a:t>http://www.kicker.de/news/fussball/bundesliga/startseite/513070/artikel_Prince-Tagoe_Eine-fristlose-Kuendigung-und-die-Folgen.html</a:t>
            </a:r>
            <a:endParaRPr lang="de-DE" sz="1200" dirty="0" smtClean="0"/>
          </a:p>
          <a:p>
            <a:endParaRPr lang="de-DE"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smtClean="0"/>
              <a:t>Ich sage nur ein Wort: „Vielen Dank“</a:t>
            </a:r>
            <a:endParaRPr lang="de-DE" sz="2400" b="1" dirty="0"/>
          </a:p>
        </p:txBody>
      </p:sp>
      <p:pic>
        <p:nvPicPr>
          <p:cNvPr id="7" name="Inhaltsplatzhalter 6" descr="HH2.jpg"/>
          <p:cNvPicPr>
            <a:picLocks noGrp="1" noChangeAspect="1"/>
          </p:cNvPicPr>
          <p:nvPr>
            <p:ph idx="1"/>
          </p:nvPr>
        </p:nvPicPr>
        <p:blipFill>
          <a:blip r:embed="rId2" cstate="print"/>
          <a:stretch>
            <a:fillRect/>
          </a:stretch>
        </p:blipFill>
        <p:spPr>
          <a:xfrm>
            <a:off x="3497937" y="2420938"/>
            <a:ext cx="2148126" cy="295275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288" y="1052513"/>
            <a:ext cx="8291512" cy="792311"/>
          </a:xfrm>
        </p:spPr>
        <p:txBody>
          <a:bodyPr/>
          <a:lstStyle/>
          <a:p>
            <a:r>
              <a:rPr lang="de-DE" sz="2400" b="1" dirty="0" smtClean="0">
                <a:solidFill>
                  <a:srgbClr val="FF0000"/>
                </a:solidFill>
              </a:rPr>
              <a:t>Ausgangslage</a:t>
            </a:r>
            <a:endParaRPr lang="de-DE" sz="2400" b="1" dirty="0">
              <a:solidFill>
                <a:srgbClr val="FF0000"/>
              </a:solidFill>
            </a:endParaRPr>
          </a:p>
        </p:txBody>
      </p:sp>
      <p:sp>
        <p:nvSpPr>
          <p:cNvPr id="3" name="Inhaltsplatzhalter 2"/>
          <p:cNvSpPr>
            <a:spLocks noGrp="1"/>
          </p:cNvSpPr>
          <p:nvPr>
            <p:ph sz="half" idx="1"/>
          </p:nvPr>
        </p:nvSpPr>
        <p:spPr>
          <a:xfrm>
            <a:off x="1187624" y="2420888"/>
            <a:ext cx="1666528" cy="648022"/>
          </a:xfrm>
          <a:solidFill>
            <a:schemeClr val="accent3">
              <a:lumMod val="75000"/>
            </a:schemeClr>
          </a:solidFill>
        </p:spPr>
        <p:txBody>
          <a:bodyPr anchor="ctr"/>
          <a:lstStyle/>
          <a:p>
            <a:pPr algn="ctr">
              <a:buNone/>
            </a:pPr>
            <a:r>
              <a:rPr lang="de-DE" sz="1400" b="1" dirty="0" smtClean="0"/>
              <a:t>CLUB</a:t>
            </a:r>
            <a:endParaRPr lang="de-DE" sz="1400" b="1" dirty="0"/>
          </a:p>
        </p:txBody>
      </p:sp>
      <p:sp>
        <p:nvSpPr>
          <p:cNvPr id="6" name="Inhaltsplatzhalter 2"/>
          <p:cNvSpPr>
            <a:spLocks noGrp="1"/>
          </p:cNvSpPr>
          <p:nvPr>
            <p:ph sz="half" idx="1"/>
          </p:nvPr>
        </p:nvSpPr>
        <p:spPr>
          <a:xfrm>
            <a:off x="3491880" y="4005064"/>
            <a:ext cx="1666528" cy="648022"/>
          </a:xfrm>
          <a:solidFill>
            <a:schemeClr val="accent3">
              <a:lumMod val="75000"/>
            </a:schemeClr>
          </a:solidFill>
        </p:spPr>
        <p:txBody>
          <a:bodyPr anchor="ctr"/>
          <a:lstStyle/>
          <a:p>
            <a:pPr algn="ctr">
              <a:buNone/>
            </a:pPr>
            <a:r>
              <a:rPr lang="de-DE" sz="1400" b="1" dirty="0" smtClean="0"/>
              <a:t>PROFI</a:t>
            </a:r>
            <a:endParaRPr lang="de-DE" sz="1400" b="1" dirty="0"/>
          </a:p>
        </p:txBody>
      </p:sp>
      <p:sp>
        <p:nvSpPr>
          <p:cNvPr id="7" name="Inhaltsplatzhalter 2"/>
          <p:cNvSpPr>
            <a:spLocks noGrp="1"/>
          </p:cNvSpPr>
          <p:nvPr>
            <p:ph sz="half" idx="1"/>
          </p:nvPr>
        </p:nvSpPr>
        <p:spPr>
          <a:xfrm>
            <a:off x="5724128" y="2420888"/>
            <a:ext cx="1666528" cy="648022"/>
          </a:xfrm>
          <a:solidFill>
            <a:schemeClr val="accent3">
              <a:lumMod val="75000"/>
            </a:schemeClr>
          </a:solidFill>
        </p:spPr>
        <p:txBody>
          <a:bodyPr anchor="ctr"/>
          <a:lstStyle/>
          <a:p>
            <a:pPr algn="ctr">
              <a:buNone/>
            </a:pPr>
            <a:r>
              <a:rPr lang="de-DE" sz="1400" b="1" dirty="0" smtClean="0"/>
              <a:t>VERBÄNDE</a:t>
            </a:r>
            <a:endParaRPr lang="de-DE" sz="1400" b="1" dirty="0"/>
          </a:p>
        </p:txBody>
      </p:sp>
      <p:cxnSp>
        <p:nvCxnSpPr>
          <p:cNvPr id="14" name="Gerade Verbindung 13"/>
          <p:cNvCxnSpPr/>
          <p:nvPr/>
        </p:nvCxnSpPr>
        <p:spPr>
          <a:xfrm>
            <a:off x="5148064" y="4365104"/>
            <a:ext cx="144016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Gerade Verbindung 18"/>
          <p:cNvCxnSpPr/>
          <p:nvPr/>
        </p:nvCxnSpPr>
        <p:spPr>
          <a:xfrm rot="5400000">
            <a:off x="5940152" y="3717032"/>
            <a:ext cx="129614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rot="5400000">
            <a:off x="1403648" y="3717032"/>
            <a:ext cx="129614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p:nvCxnSpPr>
        <p:spPr>
          <a:xfrm>
            <a:off x="2051720" y="4365104"/>
            <a:ext cx="144016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8" name="Gerade Verbindung 27"/>
          <p:cNvCxnSpPr>
            <a:stCxn id="3" idx="3"/>
            <a:endCxn id="7" idx="1"/>
          </p:cNvCxnSpPr>
          <p:nvPr/>
        </p:nvCxnSpPr>
        <p:spPr>
          <a:xfrm>
            <a:off x="2854152" y="2744899"/>
            <a:ext cx="2869976"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a:off x="467544" y="3393286"/>
            <a:ext cx="1440160" cy="738664"/>
          </a:xfrm>
          <a:prstGeom prst="rect">
            <a:avLst/>
          </a:prstGeom>
          <a:noFill/>
        </p:spPr>
        <p:txBody>
          <a:bodyPr wrap="square" rtlCol="0" anchor="ctr">
            <a:spAutoFit/>
          </a:bodyPr>
          <a:lstStyle/>
          <a:p>
            <a:pPr algn="ctr"/>
            <a:r>
              <a:rPr lang="de-DE" sz="1400" b="1" dirty="0" smtClean="0"/>
              <a:t>Arbeitsvertrag</a:t>
            </a:r>
          </a:p>
          <a:p>
            <a:pPr algn="ctr"/>
            <a:r>
              <a:rPr lang="de-DE" sz="1400" dirty="0" smtClean="0"/>
              <a:t>Verbandsrecht</a:t>
            </a:r>
          </a:p>
          <a:p>
            <a:pPr algn="ctr"/>
            <a:r>
              <a:rPr lang="de-DE" sz="1400" dirty="0" smtClean="0"/>
              <a:t>Arbeitsrecht</a:t>
            </a:r>
            <a:endParaRPr lang="de-DE" sz="1400" dirty="0"/>
          </a:p>
        </p:txBody>
      </p:sp>
      <p:sp>
        <p:nvSpPr>
          <p:cNvPr id="32" name="Textfeld 31"/>
          <p:cNvSpPr txBox="1"/>
          <p:nvPr/>
        </p:nvSpPr>
        <p:spPr>
          <a:xfrm>
            <a:off x="6732240" y="3501008"/>
            <a:ext cx="1440160" cy="523220"/>
          </a:xfrm>
          <a:prstGeom prst="rect">
            <a:avLst/>
          </a:prstGeom>
          <a:noFill/>
        </p:spPr>
        <p:txBody>
          <a:bodyPr wrap="square" rtlCol="0" anchor="ctr">
            <a:spAutoFit/>
          </a:bodyPr>
          <a:lstStyle/>
          <a:p>
            <a:pPr algn="ctr"/>
            <a:r>
              <a:rPr lang="de-DE" sz="1400" b="1" dirty="0" smtClean="0"/>
              <a:t>Lizenzvertrag</a:t>
            </a:r>
          </a:p>
          <a:p>
            <a:pPr algn="ctr"/>
            <a:r>
              <a:rPr lang="de-DE" sz="1400" dirty="0" smtClean="0"/>
              <a:t>Verbandsrecht</a:t>
            </a:r>
            <a:endParaRPr lang="de-DE" sz="1400" dirty="0"/>
          </a:p>
        </p:txBody>
      </p:sp>
      <p:sp>
        <p:nvSpPr>
          <p:cNvPr id="33" name="Textfeld 32"/>
          <p:cNvSpPr txBox="1"/>
          <p:nvPr/>
        </p:nvSpPr>
        <p:spPr>
          <a:xfrm>
            <a:off x="3563888" y="1988840"/>
            <a:ext cx="1440160" cy="523220"/>
          </a:xfrm>
          <a:prstGeom prst="rect">
            <a:avLst/>
          </a:prstGeom>
          <a:noFill/>
        </p:spPr>
        <p:txBody>
          <a:bodyPr wrap="square" rtlCol="0" anchor="ctr">
            <a:spAutoFit/>
          </a:bodyPr>
          <a:lstStyle/>
          <a:p>
            <a:pPr algn="ctr"/>
            <a:r>
              <a:rPr lang="de-DE" sz="1400" b="1" dirty="0" smtClean="0"/>
              <a:t>Lizenzvertrag</a:t>
            </a:r>
          </a:p>
          <a:p>
            <a:pPr algn="ctr"/>
            <a:r>
              <a:rPr lang="de-DE" sz="1400" dirty="0" smtClean="0"/>
              <a:t>Verbandsrecht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288" y="1052513"/>
            <a:ext cx="8291512" cy="720303"/>
          </a:xfrm>
        </p:spPr>
        <p:txBody>
          <a:bodyPr/>
          <a:lstStyle/>
          <a:p>
            <a:r>
              <a:rPr lang="de-DE" sz="2400" b="1" dirty="0" smtClean="0">
                <a:solidFill>
                  <a:srgbClr val="FF0000"/>
                </a:solidFill>
              </a:rPr>
              <a:t>Phasen</a:t>
            </a:r>
            <a:endParaRPr lang="de-DE" b="1" dirty="0">
              <a:solidFill>
                <a:srgbClr val="FF0000"/>
              </a:solidFill>
            </a:endParaRPr>
          </a:p>
        </p:txBody>
      </p:sp>
      <p:sp>
        <p:nvSpPr>
          <p:cNvPr id="3" name="Inhaltsplatzhalter 2"/>
          <p:cNvSpPr>
            <a:spLocks noGrp="1"/>
          </p:cNvSpPr>
          <p:nvPr>
            <p:ph idx="1"/>
          </p:nvPr>
        </p:nvSpPr>
        <p:spPr>
          <a:xfrm>
            <a:off x="457200" y="1844824"/>
            <a:ext cx="8229600" cy="3528864"/>
          </a:xfrm>
        </p:spPr>
        <p:txBody>
          <a:bodyPr lIns="2052000" anchor="ctr"/>
          <a:lstStyle/>
          <a:p>
            <a:pPr>
              <a:buNone/>
            </a:pPr>
            <a:r>
              <a:rPr lang="de-DE" sz="1400" dirty="0" smtClean="0"/>
              <a:t>Phase 1: Anbahnung von Arbeitsvertrag und Lizenzvertrag</a:t>
            </a:r>
          </a:p>
          <a:p>
            <a:endParaRPr lang="de-DE" sz="1400" dirty="0" smtClean="0"/>
          </a:p>
          <a:p>
            <a:endParaRPr lang="de-DE" sz="1400" dirty="0" smtClean="0"/>
          </a:p>
          <a:p>
            <a:pPr>
              <a:buNone/>
            </a:pPr>
            <a:r>
              <a:rPr lang="de-DE" sz="1400" dirty="0" smtClean="0"/>
              <a:t>Phase 2: Laufendes Vertragsverhältnis</a:t>
            </a:r>
          </a:p>
          <a:p>
            <a:endParaRPr lang="de-DE" sz="1400" dirty="0" smtClean="0"/>
          </a:p>
          <a:p>
            <a:endParaRPr lang="de-DE" sz="1400" dirty="0" smtClean="0"/>
          </a:p>
          <a:p>
            <a:pPr>
              <a:buNone/>
            </a:pPr>
            <a:r>
              <a:rPr lang="de-DE" sz="1400" dirty="0" smtClean="0"/>
              <a:t>Phase 3: Beendigung Vertragsverhältnis</a:t>
            </a:r>
            <a:endParaRPr lang="de-DE"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052513"/>
            <a:ext cx="8640960" cy="576287"/>
          </a:xfrm>
        </p:spPr>
        <p:txBody>
          <a:bodyPr/>
          <a:lstStyle/>
          <a:p>
            <a:r>
              <a:rPr lang="de-DE" sz="2200" b="1" dirty="0" smtClean="0">
                <a:solidFill>
                  <a:srgbClr val="FF0000"/>
                </a:solidFill>
              </a:rPr>
              <a:t>Phase 1: Anbahnung von Arbeitsvertrag und Lizenzvertrag</a:t>
            </a:r>
          </a:p>
        </p:txBody>
      </p:sp>
      <p:sp>
        <p:nvSpPr>
          <p:cNvPr id="3" name="Inhaltsplatzhalter 2"/>
          <p:cNvSpPr>
            <a:spLocks noGrp="1"/>
          </p:cNvSpPr>
          <p:nvPr>
            <p:ph idx="1"/>
          </p:nvPr>
        </p:nvSpPr>
        <p:spPr>
          <a:xfrm>
            <a:off x="457200" y="1628800"/>
            <a:ext cx="8229600" cy="4248472"/>
          </a:xfrm>
        </p:spPr>
        <p:txBody>
          <a:bodyPr/>
          <a:lstStyle/>
          <a:p>
            <a:r>
              <a:rPr lang="de-DE" sz="1800" dirty="0" smtClean="0"/>
              <a:t>Vermittlung und Beratung des Arbeitsvertrages nur durch </a:t>
            </a:r>
          </a:p>
          <a:p>
            <a:pPr lvl="1"/>
            <a:r>
              <a:rPr lang="de-DE" sz="1400" dirty="0" smtClean="0"/>
              <a:t>lizenzierte FIFA-</a:t>
            </a:r>
            <a:r>
              <a:rPr lang="de-DE" sz="1400" dirty="0" err="1" smtClean="0"/>
              <a:t>Player´s</a:t>
            </a:r>
            <a:r>
              <a:rPr lang="de-DE" sz="1400" dirty="0" smtClean="0"/>
              <a:t> </a:t>
            </a:r>
            <a:r>
              <a:rPr lang="de-DE" sz="1400" dirty="0" err="1" smtClean="0"/>
              <a:t>Agents</a:t>
            </a:r>
            <a:endParaRPr lang="de-DE" sz="1400" dirty="0" smtClean="0"/>
          </a:p>
          <a:p>
            <a:pPr lvl="1"/>
            <a:r>
              <a:rPr lang="de-DE" sz="1400" dirty="0" smtClean="0"/>
              <a:t>Rechtsanwälte</a:t>
            </a:r>
          </a:p>
          <a:p>
            <a:pPr lvl="1"/>
            <a:r>
              <a:rPr lang="de-DE" sz="1400" dirty="0" smtClean="0"/>
              <a:t>Familienangehörige Eltern, Geschwister, Ehepartner</a:t>
            </a:r>
          </a:p>
          <a:p>
            <a:pPr lvl="1">
              <a:buNone/>
            </a:pPr>
            <a:r>
              <a:rPr lang="de-DE" sz="1400" dirty="0" smtClean="0"/>
              <a:t>so Art. 2 Ziff. 2; 4 Ziff.1 FIFA Reglement Spielervermittler</a:t>
            </a:r>
            <a:endParaRPr lang="de-DE" sz="1400" dirty="0" smtClean="0">
              <a:hlinkClick r:id="rId2"/>
            </a:endParaRPr>
          </a:p>
          <a:p>
            <a:pPr lvl="1">
              <a:buNone/>
            </a:pPr>
            <a:r>
              <a:rPr lang="de-DE" sz="1400" dirty="0" smtClean="0">
                <a:hlinkClick r:id="rId2"/>
              </a:rPr>
              <a:t>http://de.fifa.com/mm/document/affederation/administration/51/55/18/playersagents_de_32512.pdf</a:t>
            </a:r>
            <a:endParaRPr lang="de-DE" sz="1400" dirty="0" smtClean="0"/>
          </a:p>
          <a:p>
            <a:pPr lvl="1">
              <a:buNone/>
            </a:pPr>
            <a:endParaRPr lang="de-DE" sz="1400" dirty="0" smtClean="0"/>
          </a:p>
          <a:p>
            <a:r>
              <a:rPr lang="de-DE" sz="1800" dirty="0" smtClean="0"/>
              <a:t>Lizenzerteilung Verband an Spieler nur mit Nachweis der Sporttauglichkeit </a:t>
            </a:r>
          </a:p>
          <a:p>
            <a:pPr>
              <a:buNone/>
            </a:pPr>
            <a:r>
              <a:rPr lang="de-DE" sz="1800" dirty="0" smtClean="0"/>
              <a:t>	</a:t>
            </a:r>
            <a:r>
              <a:rPr lang="de-DE" sz="1400" dirty="0" smtClean="0"/>
              <a:t>nach einer vorgeschriebenen ärztlichen Untersuchung auf orthopädischem und kardiologisch-internistischem Gebiet … wobei der Nachweis der Sporttauglichkeit vom Verein oder der Kapitalgesellschaft, vom beauftragten Arzt und vom Spieler gemeinsam zu unterzeichnen ist. </a:t>
            </a:r>
          </a:p>
          <a:p>
            <a:pPr>
              <a:buNone/>
            </a:pPr>
            <a:r>
              <a:rPr lang="de-DE" sz="1400" dirty="0" smtClean="0"/>
              <a:t>	so § 2 Ziff. 4 LOS – Liga-Verband</a:t>
            </a:r>
          </a:p>
          <a:p>
            <a:pPr>
              <a:buNone/>
            </a:pPr>
            <a:r>
              <a:rPr lang="de-DE" sz="1400" u="sng" dirty="0" smtClean="0">
                <a:hlinkClick r:id="rId3"/>
              </a:rPr>
              <a:t>	</a:t>
            </a:r>
            <a:r>
              <a:rPr lang="de-DE" sz="1400" dirty="0" smtClean="0">
                <a:hlinkClick r:id="rId3"/>
              </a:rPr>
              <a:t>http://www.bundesliga.de/media/native/dfl/ligastatut/neue_lo/lizenzordnung_spieler_los.pdf</a:t>
            </a:r>
            <a:endParaRPr lang="de-DE" sz="1600" dirty="0" smtClean="0"/>
          </a:p>
          <a:p>
            <a:pPr>
              <a:buNone/>
            </a:pPr>
            <a:endParaRPr lang="de-DE" sz="1800" dirty="0" smtClean="0"/>
          </a:p>
          <a:p>
            <a:endParaRPr lang="de-DE" sz="1800" dirty="0" smtClean="0"/>
          </a:p>
          <a:p>
            <a:pPr lvl="1">
              <a:buNone/>
            </a:pPr>
            <a:endParaRPr lang="de-DE" sz="1400" dirty="0" smtClean="0"/>
          </a:p>
          <a:p>
            <a:pPr lvl="1">
              <a:buNone/>
            </a:pPr>
            <a:endParaRPr lang="de-DE" sz="1400" dirty="0" smtClean="0"/>
          </a:p>
          <a:p>
            <a:pPr lvl="1"/>
            <a:endParaRPr lang="de-DE" sz="1400" dirty="0" smtClean="0"/>
          </a:p>
          <a:p>
            <a:pPr lvl="1"/>
            <a:endParaRPr lang="de-DE" sz="1400" dirty="0" smtClean="0"/>
          </a:p>
          <a:p>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9552" y="980728"/>
            <a:ext cx="8229600" cy="4824536"/>
          </a:xfrm>
        </p:spPr>
        <p:txBody>
          <a:bodyPr/>
          <a:lstStyle/>
          <a:p>
            <a:r>
              <a:rPr lang="de-DE" sz="1600" dirty="0" smtClean="0"/>
              <a:t>Die Gültigkeit eines Vertrags darf weder vom positiven Ergebnis einer medizinischen Untersuchung des Spielers noch von der Erteilung einer Arbeitsbewilligung abhängig gemacht werden</a:t>
            </a:r>
          </a:p>
          <a:p>
            <a:pPr>
              <a:buNone/>
            </a:pPr>
            <a:r>
              <a:rPr lang="de-DE" sz="1400" dirty="0" smtClean="0"/>
              <a:t>	so Art. 1; Art. 18 Ziff. 2 FIFA Reglement Status und Transfer von Spielern</a:t>
            </a:r>
            <a:r>
              <a:rPr lang="de-DE" sz="1400" dirty="0" smtClean="0">
                <a:hlinkClick r:id="rId2"/>
              </a:rPr>
              <a:t>  http://de.fifa.com/mm/document/affederation/administration/01/27/64/30/regulationsstatusandtransfer2010_d.pdf</a:t>
            </a:r>
            <a:endParaRPr lang="de-DE" sz="1400" dirty="0" smtClean="0"/>
          </a:p>
          <a:p>
            <a:r>
              <a:rPr lang="de-DE" sz="1600" dirty="0" smtClean="0"/>
              <a:t>Vereine oder Kapitalgesellschaften, die einen Spieler verpflichten wollen, der noch bei einem anderen Verein oder einer Kapitalgesellschaft unter Vertrag steht, müssen den Verein oder die Kapitalgesellschaft vor der Aufnahme von </a:t>
            </a:r>
            <a:r>
              <a:rPr lang="de-DE" sz="1600" dirty="0" err="1" smtClean="0"/>
              <a:t>Vertragsverhand-lungen</a:t>
            </a:r>
            <a:r>
              <a:rPr lang="de-DE" sz="1600" dirty="0" smtClean="0"/>
              <a:t> schriftlich darüber informieren</a:t>
            </a:r>
          </a:p>
          <a:p>
            <a:pPr>
              <a:buNone/>
            </a:pPr>
            <a:r>
              <a:rPr lang="de-DE" sz="1600" dirty="0" smtClean="0"/>
              <a:t>	</a:t>
            </a:r>
            <a:r>
              <a:rPr lang="de-DE" sz="1400" dirty="0" smtClean="0"/>
              <a:t>so § 5 Ziff. 1 LOS – Ligaverband</a:t>
            </a:r>
          </a:p>
          <a:p>
            <a:pPr>
              <a:buNone/>
            </a:pPr>
            <a:r>
              <a:rPr lang="de-DE" sz="1400" dirty="0" smtClean="0"/>
              <a:t>	</a:t>
            </a:r>
            <a:r>
              <a:rPr lang="de-DE" sz="1400" dirty="0" smtClean="0">
                <a:hlinkClick r:id="rId3"/>
              </a:rPr>
              <a:t>http://www.bundesliga.de/media/native/dfl/ligastatut/neue_lo/lizenzordnung_spieler_los.pdf</a:t>
            </a:r>
            <a:endParaRPr lang="de-DE" sz="1400" dirty="0" smtClean="0"/>
          </a:p>
          <a:p>
            <a:r>
              <a:rPr lang="de-DE" sz="1600" dirty="0" smtClean="0"/>
              <a:t>Ein Spieler darf ohne Einverständnis seines bisherigen Vereins oder der Kapitalgesellschaft einen Vertrag mit einem Verein oder einer Kapitalgesellschaft nur abschließen, wenn sein Vertrag mit dem bisherigen Verein oder der Kapital-</a:t>
            </a:r>
            <a:r>
              <a:rPr lang="de-DE" sz="1600" dirty="0" err="1" smtClean="0"/>
              <a:t>gesellschaft</a:t>
            </a:r>
            <a:r>
              <a:rPr lang="de-DE" sz="1600" dirty="0" smtClean="0"/>
              <a:t> abgelaufen ist oder in den folgenden sechs Monaten ablaufen wird.</a:t>
            </a:r>
          </a:p>
          <a:p>
            <a:pPr>
              <a:buNone/>
            </a:pPr>
            <a:r>
              <a:rPr lang="de-DE" sz="1400" dirty="0" smtClean="0"/>
              <a:t>	so § 5 Ziff. 1 LOS – Ligaverband</a:t>
            </a:r>
          </a:p>
          <a:p>
            <a:pPr>
              <a:buNone/>
            </a:pPr>
            <a:r>
              <a:rPr lang="de-DE" sz="1400" dirty="0" smtClean="0"/>
              <a:t>	</a:t>
            </a:r>
            <a:r>
              <a:rPr lang="de-DE" sz="1400" dirty="0" smtClean="0">
                <a:hlinkClick r:id="rId3"/>
              </a:rPr>
              <a:t>http://www.bundesliga.de/media/native/dfl/ligastatut/neue_lo/lizenzordnung_spieler_los.pdf</a:t>
            </a:r>
            <a:endParaRPr lang="de-DE" sz="1400" dirty="0" smtClean="0"/>
          </a:p>
          <a:p>
            <a:pPr>
              <a:buNone/>
            </a:pPr>
            <a:endParaRPr lang="de-DE" sz="1400" dirty="0" smtClean="0"/>
          </a:p>
          <a:p>
            <a:pPr>
              <a:buNone/>
            </a:pPr>
            <a:endParaRPr lang="de-DE" sz="1400" dirty="0" smtClean="0"/>
          </a:p>
          <a:p>
            <a:pPr>
              <a:buNone/>
            </a:pPr>
            <a:endParaRPr lang="de-DE" sz="1400" dirty="0" smtClean="0"/>
          </a:p>
          <a:p>
            <a:pPr>
              <a:buNone/>
            </a:pPr>
            <a:endParaRPr lang="de-DE" sz="1400" dirty="0" smtClean="0"/>
          </a:p>
          <a:p>
            <a:pPr>
              <a:buNone/>
            </a:pPr>
            <a:r>
              <a:rPr lang="de-DE" sz="1400" dirty="0" smtClean="0"/>
              <a:t> </a:t>
            </a:r>
            <a:endParaRPr lang="de-DE"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844824"/>
            <a:ext cx="8229600" cy="3672408"/>
          </a:xfrm>
        </p:spPr>
        <p:txBody>
          <a:bodyPr/>
          <a:lstStyle/>
          <a:p>
            <a:r>
              <a:rPr lang="de-DE" sz="1800" dirty="0" smtClean="0"/>
              <a:t>Verträge müssen nach Inkrafttreten eine Mindestlaufzeit bis zum Ende eines Spieljahres haben. Die Höchstlaufzeit eines Vertrages soll fünf Jahre nicht überschreiten.</a:t>
            </a:r>
          </a:p>
          <a:p>
            <a:pPr>
              <a:buNone/>
            </a:pPr>
            <a:r>
              <a:rPr lang="de-DE" sz="1800" dirty="0" smtClean="0"/>
              <a:t>	</a:t>
            </a:r>
            <a:r>
              <a:rPr lang="de-DE" sz="1400" dirty="0" smtClean="0"/>
              <a:t>so § 5 Ziff. 1 LOS – Ligaverband</a:t>
            </a:r>
          </a:p>
          <a:p>
            <a:pPr>
              <a:buNone/>
            </a:pPr>
            <a:r>
              <a:rPr lang="de-DE" sz="1400" dirty="0" smtClean="0"/>
              <a:t>	</a:t>
            </a:r>
            <a:r>
              <a:rPr lang="de-DE" sz="1400" dirty="0" smtClean="0">
                <a:hlinkClick r:id="rId2"/>
              </a:rPr>
              <a:t>http://www.bundesliga.de/media/native/dfl/ligastatut/neue_lo/lizenzordnung_spieler_los.pdf</a:t>
            </a:r>
            <a:endParaRPr lang="de-DE" sz="1400" dirty="0" smtClean="0"/>
          </a:p>
          <a:p>
            <a:pPr>
              <a:buNone/>
            </a:pPr>
            <a:endParaRPr lang="de-DE"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124744"/>
            <a:ext cx="8291512" cy="792311"/>
          </a:xfrm>
        </p:spPr>
        <p:txBody>
          <a:bodyPr/>
          <a:lstStyle/>
          <a:p>
            <a:r>
              <a:rPr lang="de-DE" sz="2200" b="1" dirty="0" smtClean="0">
                <a:solidFill>
                  <a:srgbClr val="FF0000"/>
                </a:solidFill>
              </a:rPr>
              <a:t>Phase 2: Laufendes Vertragsverhältnis</a:t>
            </a:r>
          </a:p>
        </p:txBody>
      </p:sp>
      <p:sp>
        <p:nvSpPr>
          <p:cNvPr id="3" name="Inhaltsplatzhalter 2"/>
          <p:cNvSpPr>
            <a:spLocks noGrp="1"/>
          </p:cNvSpPr>
          <p:nvPr>
            <p:ph idx="1"/>
          </p:nvPr>
        </p:nvSpPr>
        <p:spPr>
          <a:xfrm>
            <a:off x="539552" y="2132856"/>
            <a:ext cx="8229600" cy="3528392"/>
          </a:xfrm>
        </p:spPr>
        <p:txBody>
          <a:bodyPr/>
          <a:lstStyle/>
          <a:p>
            <a:r>
              <a:rPr lang="de-DE" sz="1800" dirty="0" smtClean="0"/>
              <a:t>Basis: i.d.R. Musterlizenzspielervertrag DFL</a:t>
            </a:r>
          </a:p>
          <a:p>
            <a:pPr>
              <a:buNone/>
            </a:pPr>
            <a:endParaRPr lang="de-DE" sz="1800" dirty="0" smtClean="0"/>
          </a:p>
          <a:p>
            <a:r>
              <a:rPr lang="de-DE" sz="1800" dirty="0" smtClean="0"/>
              <a:t>Typische Problemfelder</a:t>
            </a:r>
          </a:p>
          <a:p>
            <a:pPr>
              <a:buNone/>
            </a:pPr>
            <a:endParaRPr lang="de-DE" sz="1800" dirty="0" smtClean="0"/>
          </a:p>
          <a:p>
            <a:pPr lvl="1"/>
            <a:r>
              <a:rPr lang="de-DE" sz="1400" dirty="0" smtClean="0"/>
              <a:t>Beschäftigungspflicht des Clubs</a:t>
            </a:r>
          </a:p>
          <a:p>
            <a:pPr lvl="1"/>
            <a:r>
              <a:rPr lang="de-DE" sz="1400" dirty="0" smtClean="0"/>
              <a:t>Vertragsstrafen</a:t>
            </a:r>
          </a:p>
          <a:p>
            <a:pPr lvl="1"/>
            <a:r>
              <a:rPr lang="de-DE" sz="1400" dirty="0" smtClean="0"/>
              <a:t>Verwertung von Persönlichkeitsrechten außerhalb des Arbeitsverhältnisses</a:t>
            </a:r>
          </a:p>
          <a:p>
            <a:pPr lvl="1"/>
            <a:r>
              <a:rPr lang="de-DE" sz="1400" dirty="0" smtClean="0"/>
              <a:t>Prämienfortzahlung nach Verletzungen</a:t>
            </a:r>
          </a:p>
          <a:p>
            <a:pPr lvl="1"/>
            <a:r>
              <a:rPr lang="de-DE" sz="1400" dirty="0" smtClean="0"/>
              <a:t>Behandlungspflichten durch Clubärzte</a:t>
            </a:r>
          </a:p>
          <a:p>
            <a:pPr lvl="1">
              <a:buNone/>
            </a:pPr>
            <a:endParaRPr lang="de-DE" sz="1400" dirty="0" smtClean="0"/>
          </a:p>
          <a:p>
            <a:pPr lvl="1"/>
            <a:endParaRPr lang="de-DE" sz="1400" dirty="0" smtClean="0"/>
          </a:p>
          <a:p>
            <a:pPr>
              <a:buNone/>
            </a:pPr>
            <a:endParaRPr lang="de-DE"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124744"/>
            <a:ext cx="8291512" cy="792311"/>
          </a:xfrm>
        </p:spPr>
        <p:txBody>
          <a:bodyPr/>
          <a:lstStyle/>
          <a:p>
            <a:r>
              <a:rPr lang="de-DE" sz="2200" b="1" dirty="0" smtClean="0">
                <a:solidFill>
                  <a:srgbClr val="FF0000"/>
                </a:solidFill>
              </a:rPr>
              <a:t>Phase 3: Beendigung Vertragsverhältnis</a:t>
            </a:r>
          </a:p>
        </p:txBody>
      </p:sp>
      <p:sp>
        <p:nvSpPr>
          <p:cNvPr id="3" name="Inhaltsplatzhalter 2"/>
          <p:cNvSpPr>
            <a:spLocks noGrp="1"/>
          </p:cNvSpPr>
          <p:nvPr>
            <p:ph idx="1"/>
          </p:nvPr>
        </p:nvSpPr>
        <p:spPr>
          <a:xfrm>
            <a:off x="611560" y="1988840"/>
            <a:ext cx="8229600" cy="3744416"/>
          </a:xfrm>
        </p:spPr>
        <p:txBody>
          <a:bodyPr/>
          <a:lstStyle/>
          <a:p>
            <a:r>
              <a:rPr lang="de-DE" sz="1600" dirty="0" smtClean="0"/>
              <a:t>wirksamer Zeitbefristung; § 14 Abs. 1 und 2 </a:t>
            </a:r>
            <a:r>
              <a:rPr lang="de-DE" sz="1600" dirty="0" err="1" smtClean="0"/>
              <a:t>TzBfG</a:t>
            </a:r>
            <a:endParaRPr lang="de-DE" sz="1600" dirty="0" smtClean="0"/>
          </a:p>
          <a:p>
            <a:pPr lvl="1"/>
            <a:r>
              <a:rPr lang="de-DE" sz="1200" dirty="0" smtClean="0"/>
              <a:t>Schriftform; § 14 Abs. 3 </a:t>
            </a:r>
            <a:r>
              <a:rPr lang="de-DE" sz="1200" dirty="0" err="1" smtClean="0"/>
              <a:t>TzBfG</a:t>
            </a:r>
            <a:endParaRPr lang="de-DE" sz="1200" dirty="0" smtClean="0"/>
          </a:p>
          <a:p>
            <a:pPr lvl="1">
              <a:buNone/>
            </a:pPr>
            <a:r>
              <a:rPr lang="de-DE" sz="1200" dirty="0" smtClean="0"/>
              <a:t>	In der Praxis werden sehr häufig aus Praktikabilitätsgründen einerseits sowie der Unwissenheit über die </a:t>
            </a:r>
          </a:p>
          <a:p>
            <a:pPr lvl="1">
              <a:buNone/>
            </a:pPr>
            <a:r>
              <a:rPr lang="de-DE" sz="1200" dirty="0" smtClean="0"/>
              <a:t>	Anforderungen an die Schriftform andererseits befristete Arbeitsverträge erst nach Arbeitsaufnahme unterzeichnet - entweder im Laufe des ersten Arbeitstages oder sogar erst einige Zeit danach. Gem. Abs. 4 sind derlei nach Arbeitsaufnahme unterzeichnete Arbeitsverträge nach § 16 rechtsunwirksam befristet. (BAG, Urteil vom 01.12.2004)</a:t>
            </a:r>
          </a:p>
          <a:p>
            <a:pPr lvl="1"/>
            <a:r>
              <a:rPr lang="de-DE" sz="1200" dirty="0" smtClean="0"/>
              <a:t>Eigenart der Arbeitsleistung ?; § 14 Abs. 1 Ziff. 4 </a:t>
            </a:r>
            <a:r>
              <a:rPr lang="de-DE" sz="1200" dirty="0" err="1" smtClean="0"/>
              <a:t>TzBfG</a:t>
            </a:r>
            <a:endParaRPr lang="de-DE" sz="1200" dirty="0" smtClean="0"/>
          </a:p>
          <a:p>
            <a:pPr lvl="1"/>
            <a:r>
              <a:rPr lang="de-DE" sz="1200" dirty="0" smtClean="0"/>
              <a:t>Wunsch des Arbeitnehmers, also Profis als in der Person liegender Grund; § 14 Abs. 1 Ziff. 6 </a:t>
            </a:r>
            <a:r>
              <a:rPr lang="de-DE" sz="1200" dirty="0" err="1" smtClean="0"/>
              <a:t>TzBfG</a:t>
            </a:r>
            <a:endParaRPr lang="de-DE" sz="1200" dirty="0" smtClean="0"/>
          </a:p>
          <a:p>
            <a:pPr lvl="1"/>
            <a:r>
              <a:rPr lang="de-DE" sz="1200" dirty="0" smtClean="0"/>
              <a:t>weiterer Grund über den Katalog hinaus</a:t>
            </a:r>
          </a:p>
          <a:p>
            <a:r>
              <a:rPr lang="de-DE" sz="1600" dirty="0" smtClean="0"/>
              <a:t>auflösende Bedingung (z.B. Abstieg oder „Freigabeklausel“)</a:t>
            </a:r>
          </a:p>
          <a:p>
            <a:pPr lvl="1"/>
            <a:r>
              <a:rPr lang="de-DE" sz="1200" dirty="0" smtClean="0"/>
              <a:t>Ein solcher sachlicher Grund könne auch gerade darin liegen, dass die Vereinbarung dem </a:t>
            </a:r>
            <a:r>
              <a:rPr lang="de-DE" sz="1200" b="1" dirty="0" smtClean="0"/>
              <a:t>Interesse des Arbeitnehmers </a:t>
            </a:r>
            <a:r>
              <a:rPr lang="de-DE" sz="1200" dirty="0" smtClean="0"/>
              <a:t>entspreche. Es komme darauf an, ob der Arbeitnehmer den Vertrag auch ohne die auflösende Bedingung geschlossen hätte. (LAG Düsseldorf, Urteil vom 20.11.2008)</a:t>
            </a:r>
            <a:endParaRPr lang="de-DE" sz="1600" dirty="0" smtClean="0"/>
          </a:p>
          <a:p>
            <a:r>
              <a:rPr lang="de-DE" sz="1600" dirty="0" smtClean="0"/>
              <a:t>ordentliche Kündigung (i.d.R. ausgeschlossen); § 15 Abs. 3 </a:t>
            </a:r>
            <a:r>
              <a:rPr lang="de-DE" sz="1600" dirty="0" err="1" smtClean="0"/>
              <a:t>TzBfG</a:t>
            </a:r>
            <a:endParaRPr lang="de-DE" sz="1600" dirty="0" smtClean="0"/>
          </a:p>
          <a:p>
            <a:r>
              <a:rPr lang="de-DE" sz="1600" dirty="0" smtClean="0"/>
              <a:t>außerordentliche Kündigung</a:t>
            </a:r>
          </a:p>
          <a:p>
            <a:endParaRPr lang="de-DE" sz="1600" dirty="0" smtClean="0"/>
          </a:p>
          <a:p>
            <a:pPr lvl="1"/>
            <a:endParaRPr lang="de-DE" sz="1400" dirty="0" smtClean="0"/>
          </a:p>
          <a:p>
            <a:endParaRPr lang="de-DE"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000" b="1" dirty="0" smtClean="0"/>
              <a:t>Beispiel: Arbeitsvertrag </a:t>
            </a:r>
            <a:br>
              <a:rPr lang="de-DE" sz="2000" b="1" dirty="0" smtClean="0"/>
            </a:br>
            <a:r>
              <a:rPr lang="de-DE" sz="2000" b="1" dirty="0" smtClean="0"/>
              <a:t>Prince </a:t>
            </a:r>
            <a:r>
              <a:rPr lang="de-DE" sz="2000" b="1" dirty="0" err="1" smtClean="0"/>
              <a:t>Tagoe</a:t>
            </a:r>
            <a:r>
              <a:rPr lang="de-DE" sz="2000" b="1" dirty="0" smtClean="0"/>
              <a:t> – TSG 1899 </a:t>
            </a:r>
            <a:r>
              <a:rPr lang="de-DE" sz="2000" b="1" dirty="0" err="1" smtClean="0"/>
              <a:t>Hoffenheim</a:t>
            </a:r>
            <a:endParaRPr lang="de-DE" sz="2000" b="1" dirty="0"/>
          </a:p>
        </p:txBody>
      </p:sp>
      <p:sp>
        <p:nvSpPr>
          <p:cNvPr id="3" name="Inhaltsplatzhalter 2"/>
          <p:cNvSpPr>
            <a:spLocks noGrp="1"/>
          </p:cNvSpPr>
          <p:nvPr>
            <p:ph idx="1"/>
          </p:nvPr>
        </p:nvSpPr>
        <p:spPr>
          <a:xfrm>
            <a:off x="457200" y="2132856"/>
            <a:ext cx="8229600" cy="3240832"/>
          </a:xfrm>
        </p:spPr>
        <p:txBody>
          <a:bodyPr anchor="ctr"/>
          <a:lstStyle/>
          <a:p>
            <a:pPr>
              <a:buNone/>
            </a:pPr>
            <a:endParaRPr lang="de-DE" sz="2000" dirty="0" smtClean="0"/>
          </a:p>
          <a:p>
            <a:pPr>
              <a:buNone/>
            </a:pPr>
            <a:endParaRPr lang="de-DE" sz="2000" dirty="0" smtClean="0"/>
          </a:p>
          <a:p>
            <a:pPr>
              <a:buNone/>
            </a:pPr>
            <a:endParaRPr lang="de-DE" sz="2000" dirty="0" smtClean="0"/>
          </a:p>
          <a:p>
            <a:pPr>
              <a:buNone/>
            </a:pPr>
            <a:r>
              <a:rPr lang="de-DE" sz="2000" dirty="0" smtClean="0"/>
              <a:t>Phase 1:</a:t>
            </a:r>
          </a:p>
          <a:p>
            <a:pPr>
              <a:buNone/>
            </a:pPr>
            <a:r>
              <a:rPr lang="de-DE" sz="2000" dirty="0" smtClean="0">
                <a:hlinkClick r:id="rId2"/>
              </a:rPr>
              <a:t>http://www.kicker.de/news/fussball/bundesliga/vereine/artikel/509958</a:t>
            </a:r>
            <a:endParaRPr lang="de-DE" sz="2000" dirty="0" smtClean="0"/>
          </a:p>
          <a:p>
            <a:pPr>
              <a:buNone/>
            </a:pPr>
            <a:endParaRPr lang="de-DE" sz="2000" dirty="0"/>
          </a:p>
        </p:txBody>
      </p:sp>
      <p:pic>
        <p:nvPicPr>
          <p:cNvPr id="5" name="Grafik 4" descr="TagoeSchindelmeiser.jpg"/>
          <p:cNvPicPr>
            <a:picLocks noChangeAspect="1"/>
          </p:cNvPicPr>
          <p:nvPr/>
        </p:nvPicPr>
        <p:blipFill>
          <a:blip r:embed="rId3" cstate="print"/>
          <a:stretch>
            <a:fillRect/>
          </a:stretch>
        </p:blipFill>
        <p:spPr>
          <a:xfrm>
            <a:off x="3707904" y="2204864"/>
            <a:ext cx="2228850" cy="167163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uchberger  Rechtsanwaelte">
  <a:themeElements>
    <a:clrScheme name="buchberger  Rechtsanwael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chberger  Rechtsanwaelt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uchberger  Rechtsanwael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chberger  Rechtsanwael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chberger  Rechtsanwael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chberger  Rechtsanwael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chberger  Rechtsanwael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chberger  Rechtsanwael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chberger  Rechtsanwael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chberger  Rechtsanwael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chberger  Rechtsanwael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chberger  Rechtsanwael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chberger  Rechtsanwael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chberger  Rechtsanwael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buchberger  Rechtsanwaelte</Template>
  <TotalTime>0</TotalTime>
  <Words>218</Words>
  <Application>Microsoft Office PowerPoint</Application>
  <PresentationFormat>Bildschirmpräsentation (4:3)</PresentationFormat>
  <Paragraphs>90</Paragraphs>
  <Slides>11</Slides>
  <Notes>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buchberger  Rechtsanwaelte</vt:lpstr>
      <vt:lpstr>Der Sportler in Verein und Verband im Profifußball  Rechtlicher Rahmen – Anforderungen an die Vertragsgestaltung</vt:lpstr>
      <vt:lpstr>Ausgangslage</vt:lpstr>
      <vt:lpstr>Phasen</vt:lpstr>
      <vt:lpstr>Phase 1: Anbahnung von Arbeitsvertrag und Lizenzvertrag</vt:lpstr>
      <vt:lpstr>Folie 5</vt:lpstr>
      <vt:lpstr>Folie 6</vt:lpstr>
      <vt:lpstr>Phase 2: Laufendes Vertragsverhältnis</vt:lpstr>
      <vt:lpstr>Phase 3: Beendigung Vertragsverhältnis</vt:lpstr>
      <vt:lpstr>Beispiel: Arbeitsvertrag  Prince Tagoe – TSG 1899 Hoffenheim</vt:lpstr>
      <vt:lpstr>Beispiel: fristlose Kündigung Prince Tagoe – TSG 1899 Hoffenheim</vt:lpstr>
      <vt:lpstr>Ich sage nur ein Wort: „Vielen Dank“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Maevus</dc:creator>
  <cp:lastModifiedBy>buchberger</cp:lastModifiedBy>
  <cp:revision>92</cp:revision>
  <dcterms:created xsi:type="dcterms:W3CDTF">2010-02-14T12:06:46Z</dcterms:created>
  <dcterms:modified xsi:type="dcterms:W3CDTF">2011-05-16T06:56:58Z</dcterms:modified>
</cp:coreProperties>
</file>